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68" r:id="rId2"/>
    <p:sldId id="256" r:id="rId3"/>
    <p:sldId id="259" r:id="rId4"/>
    <p:sldId id="267" r:id="rId5"/>
    <p:sldId id="257" r:id="rId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6EF2B-3E7D-4042-B4C9-21AEEDDEB4C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53F0F-5120-47B5-9907-743D64C5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6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ileycustomhomes.com/template.xlsx" TargetMode="External"/><Relationship Id="rId2" Type="http://schemas.openxmlformats.org/officeDocument/2006/relationships/hyperlink" Target="mailto:rick@weknowyourmarket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23866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Create </a:t>
            </a:r>
            <a:r>
              <a:rPr lang="en-US"/>
              <a:t>a Custom </a:t>
            </a:r>
            <a:r>
              <a:rPr lang="en-US" dirty="0"/>
              <a:t>Export template in </a:t>
            </a:r>
            <a:r>
              <a:rPr lang="en-US" dirty="0" err="1"/>
              <a:t>RealComp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150"/>
            <a:ext cx="8596668" cy="977899"/>
          </a:xfrm>
        </p:spPr>
        <p:txBody>
          <a:bodyPr>
            <a:normAutofit/>
          </a:bodyPr>
          <a:lstStyle/>
          <a:p>
            <a:r>
              <a:rPr lang="en-US" dirty="0"/>
              <a:t>Under </a:t>
            </a:r>
            <a:r>
              <a:rPr lang="en-US" b="1" dirty="0"/>
              <a:t>My RCO</a:t>
            </a:r>
            <a:r>
              <a:rPr lang="en-US" dirty="0"/>
              <a:t>, then </a:t>
            </a:r>
            <a:r>
              <a:rPr lang="en-US" b="1" dirty="0"/>
              <a:t>Settings</a:t>
            </a:r>
            <a:r>
              <a:rPr lang="en-US" dirty="0"/>
              <a:t>, then </a:t>
            </a:r>
            <a:r>
              <a:rPr lang="en-US" b="1" dirty="0"/>
              <a:t>Custom Exports</a:t>
            </a:r>
            <a:r>
              <a:rPr lang="en-US" dirty="0"/>
              <a:t> click </a:t>
            </a:r>
            <a:r>
              <a:rPr lang="en-US" b="1" dirty="0"/>
              <a:t>Add Export</a:t>
            </a:r>
            <a:r>
              <a:rPr lang="en-US" dirty="0"/>
              <a:t>. Name it </a:t>
            </a:r>
            <a:r>
              <a:rPr lang="en-US" b="1" dirty="0"/>
              <a:t>CMA Fields</a:t>
            </a:r>
            <a:r>
              <a:rPr lang="en-US" dirty="0"/>
              <a:t>. Then add the same fields (and the same order) as are on the Template Excel Spreadsheet you will use for CMAs.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97984" y="2590800"/>
            <a:ext cx="26119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Unparsed Address</a:t>
            </a:r>
          </a:p>
          <a:p>
            <a:r>
              <a:rPr lang="en-US" dirty="0"/>
              <a:t>Subdivision Name</a:t>
            </a:r>
          </a:p>
          <a:p>
            <a:r>
              <a:rPr lang="en-US" dirty="0"/>
              <a:t>Parcel Number</a:t>
            </a:r>
          </a:p>
          <a:p>
            <a:r>
              <a:rPr lang="en-US" dirty="0"/>
              <a:t>School District</a:t>
            </a:r>
          </a:p>
          <a:p>
            <a:r>
              <a:rPr lang="en-US" dirty="0"/>
              <a:t>Architectural Level</a:t>
            </a:r>
          </a:p>
          <a:p>
            <a:r>
              <a:rPr lang="en-US" dirty="0"/>
              <a:t>Water Facilities</a:t>
            </a:r>
          </a:p>
          <a:p>
            <a:r>
              <a:rPr lang="en-US" dirty="0"/>
              <a:t>Waterfront Name</a:t>
            </a:r>
          </a:p>
          <a:p>
            <a:r>
              <a:rPr lang="en-US" dirty="0"/>
              <a:t>Water Frontage Feet</a:t>
            </a:r>
          </a:p>
          <a:p>
            <a:r>
              <a:rPr lang="en-US" dirty="0"/>
              <a:t>Year Built</a:t>
            </a:r>
          </a:p>
          <a:p>
            <a:r>
              <a:rPr lang="en-US" dirty="0"/>
              <a:t>Year Remodeled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30600" y="2590800"/>
            <a:ext cx="256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Basement Type</a:t>
            </a:r>
          </a:p>
          <a:p>
            <a:r>
              <a:rPr lang="en-US" dirty="0"/>
              <a:t>Road Frontage Type</a:t>
            </a:r>
          </a:p>
          <a:p>
            <a:r>
              <a:rPr lang="en-US" dirty="0"/>
              <a:t>Out Buildings</a:t>
            </a:r>
          </a:p>
          <a:p>
            <a:r>
              <a:rPr lang="en-US" dirty="0"/>
              <a:t>Pool YN</a:t>
            </a:r>
          </a:p>
          <a:p>
            <a:r>
              <a:rPr lang="en-US" dirty="0"/>
              <a:t>CDOM</a:t>
            </a:r>
          </a:p>
          <a:p>
            <a:r>
              <a:rPr lang="en-US" dirty="0"/>
              <a:t>List Price</a:t>
            </a:r>
          </a:p>
          <a:p>
            <a:r>
              <a:rPr lang="en-US" dirty="0"/>
              <a:t>Original List Price</a:t>
            </a:r>
          </a:p>
          <a:p>
            <a:r>
              <a:rPr lang="en-US" dirty="0"/>
              <a:t>Ownership</a:t>
            </a:r>
          </a:p>
          <a:p>
            <a:r>
              <a:rPr lang="en-US" dirty="0"/>
              <a:t>Short Sale</a:t>
            </a:r>
          </a:p>
          <a:p>
            <a:r>
              <a:rPr lang="en-US" dirty="0"/>
              <a:t>Public Remarks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6650" y="2590800"/>
            <a:ext cx="29400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Close Date</a:t>
            </a:r>
          </a:p>
          <a:p>
            <a:r>
              <a:rPr lang="en-US" dirty="0"/>
              <a:t>Close Price</a:t>
            </a:r>
          </a:p>
          <a:p>
            <a:r>
              <a:rPr lang="en-US" dirty="0"/>
              <a:t>Seller Concession Amount</a:t>
            </a:r>
          </a:p>
          <a:p>
            <a:r>
              <a:rPr lang="en-US" dirty="0"/>
              <a:t>Acreage</a:t>
            </a:r>
          </a:p>
          <a:p>
            <a:r>
              <a:rPr lang="en-US" dirty="0"/>
              <a:t>Beds Total</a:t>
            </a:r>
          </a:p>
          <a:p>
            <a:r>
              <a:rPr lang="en-US" dirty="0"/>
              <a:t>Baths Full</a:t>
            </a:r>
          </a:p>
          <a:p>
            <a:r>
              <a:rPr lang="en-US" dirty="0"/>
              <a:t>Baths Half</a:t>
            </a:r>
          </a:p>
          <a:p>
            <a:r>
              <a:rPr lang="en-US" dirty="0"/>
              <a:t>Garage Size</a:t>
            </a:r>
          </a:p>
          <a:p>
            <a:r>
              <a:rPr lang="en-US" dirty="0"/>
              <a:t>Est Fin Lower Floor </a:t>
            </a:r>
            <a:r>
              <a:rPr lang="en-US" dirty="0" err="1"/>
              <a:t>SqFt</a:t>
            </a:r>
            <a:endParaRPr lang="en-US" dirty="0"/>
          </a:p>
          <a:p>
            <a:r>
              <a:rPr lang="en-US" dirty="0"/>
              <a:t>Est Fin Abv </a:t>
            </a:r>
            <a:r>
              <a:rPr lang="en-US" dirty="0" err="1"/>
              <a:t>Grd</a:t>
            </a:r>
            <a:r>
              <a:rPr lang="en-US" dirty="0"/>
              <a:t> </a:t>
            </a:r>
            <a:r>
              <a:rPr lang="en-US" dirty="0" err="1"/>
              <a:t>SqFt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1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067" y="969433"/>
            <a:ext cx="7766936" cy="3031068"/>
          </a:xfrm>
        </p:spPr>
        <p:txBody>
          <a:bodyPr/>
          <a:lstStyle/>
          <a:p>
            <a:r>
              <a:rPr lang="en-US" dirty="0"/>
              <a:t>Preparing Fast &amp; Accurate CMAs</a:t>
            </a:r>
            <a:br>
              <a:rPr lang="en-US" dirty="0"/>
            </a:br>
            <a:r>
              <a:rPr lang="en-US" sz="3200" dirty="0"/>
              <a:t>(moderate to advanced Excel skills)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467" y="4000501"/>
            <a:ext cx="7766936" cy="18795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Rick Bailey</a:t>
            </a:r>
          </a:p>
          <a:p>
            <a:r>
              <a:rPr lang="en-US" sz="2400" dirty="0"/>
              <a:t>Bailey Realty &amp; Investment Company</a:t>
            </a:r>
          </a:p>
          <a:p>
            <a:r>
              <a:rPr lang="en-US" sz="2400" dirty="0">
                <a:hlinkClick r:id="rId2"/>
              </a:rPr>
              <a:t>rick@weknowyourmarket.com</a:t>
            </a:r>
            <a:endParaRPr lang="en-US" sz="2400" dirty="0"/>
          </a:p>
          <a:p>
            <a:r>
              <a:rPr lang="en-US" sz="2400">
                <a:hlinkClick r:id="rId3"/>
              </a:rPr>
              <a:t>www</a:t>
            </a:r>
            <a:r>
              <a:rPr lang="en-US" sz="2400" dirty="0">
                <a:hlinkClick r:id="rId3"/>
              </a:rPr>
              <a:t>.baileycustomhomes.com/template.xlsx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008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Market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6701"/>
            <a:ext cx="8596668" cy="4504662"/>
          </a:xfrm>
        </p:spPr>
        <p:txBody>
          <a:bodyPr/>
          <a:lstStyle/>
          <a:p>
            <a:r>
              <a:rPr lang="en-US" sz="2400" dirty="0"/>
              <a:t>Find Comparable Sales</a:t>
            </a:r>
          </a:p>
          <a:p>
            <a:endParaRPr lang="en-US" sz="2400" dirty="0"/>
          </a:p>
          <a:p>
            <a:r>
              <a:rPr lang="en-US" sz="2400" dirty="0"/>
              <a:t>Adjust comparable to look like subject property</a:t>
            </a:r>
          </a:p>
          <a:p>
            <a:pPr lvl="1"/>
            <a:r>
              <a:rPr lang="en-US" sz="2200" dirty="0" err="1"/>
              <a:t>Sq.Ft</a:t>
            </a:r>
            <a:r>
              <a:rPr lang="en-US" sz="2200" dirty="0"/>
              <a:t> adjustment:</a:t>
            </a:r>
          </a:p>
          <a:p>
            <a:pPr lvl="1"/>
            <a:r>
              <a:rPr lang="en-US" sz="2200" dirty="0"/>
              <a:t>(Subject </a:t>
            </a:r>
            <a:r>
              <a:rPr lang="en-US" sz="2200" dirty="0" err="1"/>
              <a:t>Sq.Ft</a:t>
            </a:r>
            <a:r>
              <a:rPr lang="en-US" sz="2200" dirty="0"/>
              <a:t> – Comp </a:t>
            </a:r>
            <a:r>
              <a:rPr lang="en-US" sz="2200" dirty="0" err="1"/>
              <a:t>Sq.Ft</a:t>
            </a:r>
            <a:r>
              <a:rPr lang="en-US" sz="2200" dirty="0"/>
              <a:t>) * Unit Price for </a:t>
            </a:r>
            <a:r>
              <a:rPr lang="en-US" sz="2200" dirty="0" err="1"/>
              <a:t>Sq.Ft</a:t>
            </a:r>
            <a:endParaRPr lang="en-US" sz="2200" dirty="0"/>
          </a:p>
          <a:p>
            <a:pPr lvl="1"/>
            <a:endParaRPr lang="en-US" sz="2200" dirty="0"/>
          </a:p>
          <a:p>
            <a:r>
              <a:rPr lang="en-US" sz="2400" dirty="0"/>
              <a:t>Comp $ = Comp </a:t>
            </a:r>
            <a:r>
              <a:rPr lang="en-US" sz="2400" dirty="0" err="1"/>
              <a:t>SalePrice</a:t>
            </a:r>
            <a:r>
              <a:rPr lang="en-US" sz="2400" dirty="0"/>
              <a:t> + all adjustments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04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77470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Benefits of Preparing CMA before offer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6699"/>
            <a:ext cx="8596668" cy="4504663"/>
          </a:xfrm>
        </p:spPr>
        <p:txBody>
          <a:bodyPr/>
          <a:lstStyle/>
          <a:p>
            <a:r>
              <a:rPr lang="en-US" dirty="0"/>
              <a:t>Working with Seller</a:t>
            </a:r>
          </a:p>
          <a:p>
            <a:pPr lvl="1"/>
            <a:r>
              <a:rPr lang="en-US" dirty="0"/>
              <a:t>Shows knowledge of their market</a:t>
            </a:r>
          </a:p>
          <a:p>
            <a:pPr lvl="1"/>
            <a:r>
              <a:rPr lang="en-US" dirty="0"/>
              <a:t>Provide framework to have seller tell you what their home is worth</a:t>
            </a:r>
          </a:p>
          <a:p>
            <a:r>
              <a:rPr lang="en-US" dirty="0"/>
              <a:t>Working with Buyer</a:t>
            </a:r>
          </a:p>
          <a:p>
            <a:pPr lvl="1"/>
            <a:r>
              <a:rPr lang="en-US" dirty="0"/>
              <a:t>Have prelim CMAs available for each showing</a:t>
            </a:r>
          </a:p>
          <a:p>
            <a:pPr lvl="1"/>
            <a:r>
              <a:rPr lang="en-US" dirty="0"/>
              <a:t>Buyer has value reference points besides the Asking Price</a:t>
            </a:r>
          </a:p>
          <a:p>
            <a:pPr lvl="1"/>
            <a:r>
              <a:rPr lang="en-US" dirty="0"/>
              <a:t>Shows knowledge of their (potential) market</a:t>
            </a:r>
          </a:p>
        </p:txBody>
      </p:sp>
    </p:spTree>
    <p:extLst>
      <p:ext uri="{BB962C8B-B14F-4D97-AF65-F5344CB8AC3E}">
        <p14:creationId xmlns:p14="http://schemas.microsoft.com/office/powerpoint/2010/main" val="65668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5401"/>
            <a:ext cx="8596668" cy="4745962"/>
          </a:xfrm>
        </p:spPr>
        <p:txBody>
          <a:bodyPr>
            <a:normAutofit/>
          </a:bodyPr>
          <a:lstStyle/>
          <a:p>
            <a:r>
              <a:rPr lang="en-US" sz="2400" dirty="0"/>
              <a:t>Open Excel template; Save As !!!!!!!!</a:t>
            </a:r>
          </a:p>
          <a:p>
            <a:r>
              <a:rPr lang="en-US" sz="2400" dirty="0"/>
              <a:t>Open RCO3</a:t>
            </a:r>
          </a:p>
          <a:p>
            <a:pPr lvl="1"/>
            <a:r>
              <a:rPr lang="en-US" sz="2200" dirty="0"/>
              <a:t>Export subject property info (old listings) or manually enter</a:t>
            </a:r>
          </a:p>
          <a:p>
            <a:pPr lvl="1"/>
            <a:r>
              <a:rPr lang="en-US" sz="2200" dirty="0"/>
              <a:t>Set criteria for </a:t>
            </a:r>
            <a:r>
              <a:rPr lang="en-US" sz="2200" dirty="0" err="1"/>
              <a:t>comparables</a:t>
            </a:r>
            <a:r>
              <a:rPr lang="en-US" sz="2200" dirty="0"/>
              <a:t> (subdivision, size, style, age, …)</a:t>
            </a:r>
          </a:p>
          <a:p>
            <a:pPr lvl="1"/>
            <a:r>
              <a:rPr lang="en-US" sz="2200" dirty="0"/>
              <a:t>Export </a:t>
            </a:r>
            <a:r>
              <a:rPr lang="en-US" sz="2200" dirty="0" err="1"/>
              <a:t>comparables</a:t>
            </a:r>
            <a:endParaRPr lang="en-US" sz="2200" dirty="0"/>
          </a:p>
          <a:p>
            <a:pPr lvl="1"/>
            <a:r>
              <a:rPr lang="en-US" sz="2200" dirty="0"/>
              <a:t>Export </a:t>
            </a:r>
            <a:r>
              <a:rPr lang="en-US" sz="2200" dirty="0" err="1"/>
              <a:t>pendings</a:t>
            </a:r>
            <a:endParaRPr lang="en-US" sz="2200" dirty="0"/>
          </a:p>
          <a:p>
            <a:pPr lvl="1"/>
            <a:r>
              <a:rPr lang="en-US" sz="2200" dirty="0"/>
              <a:t>Export actives</a:t>
            </a:r>
          </a:p>
          <a:p>
            <a:pPr lvl="1"/>
            <a:r>
              <a:rPr lang="en-US" sz="2200" dirty="0"/>
              <a:t>Copy supply / demand data (</a:t>
            </a:r>
            <a:r>
              <a:rPr lang="en-US" sz="2200" dirty="0" err="1"/>
              <a:t>solds</a:t>
            </a:r>
            <a:r>
              <a:rPr lang="en-US" sz="2200" dirty="0"/>
              <a:t>, </a:t>
            </a:r>
            <a:r>
              <a:rPr lang="en-US" sz="2200" dirty="0" err="1"/>
              <a:t>pendings</a:t>
            </a:r>
            <a:r>
              <a:rPr lang="en-US" sz="2200" dirty="0"/>
              <a:t>, actives)</a:t>
            </a:r>
          </a:p>
          <a:p>
            <a:r>
              <a:rPr lang="en-US" sz="2400" dirty="0"/>
              <a:t>Adjust spreadsheet</a:t>
            </a:r>
          </a:p>
          <a:p>
            <a:r>
              <a:rPr lang="en-US" sz="2400" dirty="0"/>
              <a:t>10 minutes later . . .</a:t>
            </a:r>
          </a:p>
        </p:txBody>
      </p:sp>
    </p:spTree>
    <p:extLst>
      <p:ext uri="{BB962C8B-B14F-4D97-AF65-F5344CB8AC3E}">
        <p14:creationId xmlns:p14="http://schemas.microsoft.com/office/powerpoint/2010/main" val="31241808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</TotalTime>
  <Words>301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Create a Custom Export template in RealComp </vt:lpstr>
      <vt:lpstr>Preparing Fast &amp; Accurate CMAs (moderate to advanced Excel skills) </vt:lpstr>
      <vt:lpstr>Comparative Market Analysis</vt:lpstr>
      <vt:lpstr>Benefits of Preparing CMA before offer </vt:lpstr>
      <vt:lpstr>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Market Analysis using Excel</dc:title>
  <dc:creator>Rick Bailey</dc:creator>
  <cp:lastModifiedBy>Rick Bailey</cp:lastModifiedBy>
  <cp:revision>22</cp:revision>
  <dcterms:created xsi:type="dcterms:W3CDTF">2014-04-07T18:58:07Z</dcterms:created>
  <dcterms:modified xsi:type="dcterms:W3CDTF">2019-01-29T22:14:40Z</dcterms:modified>
</cp:coreProperties>
</file>